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1" r:id="rId9"/>
    <p:sldId id="262" r:id="rId10"/>
    <p:sldId id="270" r:id="rId11"/>
    <p:sldId id="265" r:id="rId12"/>
    <p:sldId id="263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71DC-B334-4340-8313-1555C2CEAB46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D58C6-971D-4DB4-80BE-CE06C8B2E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65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ù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58C6-971D-4DB4-80BE-CE06C8B2E3C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4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9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3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69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5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43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7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7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1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84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3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9863-6301-4ED7-A022-DA4AA86B68C8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E4BD-80A9-4EF4-8CF1-CFCB7045A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ornata della Terra: 22 aprile 201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it-IT" sz="2200" b="1" dirty="0">
                <a:solidFill>
                  <a:srgbClr val="333300"/>
                </a:solidFill>
                <a:latin typeface="Georgia" panose="02040502050405020303" pitchFamily="18" charset="0"/>
              </a:rPr>
              <a:t>ISTITUTO COMPRENSIVO CAMPORA-AIELLO </a:t>
            </a:r>
            <a:r>
              <a:rPr lang="it-IT" sz="27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/>
            </a:r>
            <a:br>
              <a:rPr lang="it-IT" sz="2700" b="1" dirty="0" smtClean="0">
                <a:solidFill>
                  <a:srgbClr val="333300"/>
                </a:solidFill>
                <a:latin typeface="Georgia" panose="02040502050405020303" pitchFamily="18" charset="0"/>
              </a:rPr>
            </a:br>
            <a:r>
              <a:rPr lang="it-IT" sz="22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Scuola </a:t>
            </a:r>
            <a:r>
              <a:rPr lang="it-IT" sz="2200" b="1" dirty="0">
                <a:solidFill>
                  <a:srgbClr val="333300"/>
                </a:solidFill>
                <a:latin typeface="Georgia" panose="02040502050405020303" pitchFamily="18" charset="0"/>
              </a:rPr>
              <a:t>S</a:t>
            </a:r>
            <a:r>
              <a:rPr lang="it-IT" sz="22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econdaria di primo grado plesso di </a:t>
            </a:r>
            <a:r>
              <a:rPr lang="it-IT" sz="2200" b="1" dirty="0">
                <a:solidFill>
                  <a:srgbClr val="333300"/>
                </a:solidFill>
                <a:latin typeface="Georgia" panose="02040502050405020303" pitchFamily="18" charset="0"/>
              </a:rPr>
              <a:t>C</a:t>
            </a:r>
            <a:r>
              <a:rPr lang="it-IT" sz="22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ampora </a:t>
            </a:r>
            <a:br>
              <a:rPr lang="it-IT" sz="2200" b="1" dirty="0" smtClean="0">
                <a:solidFill>
                  <a:srgbClr val="333300"/>
                </a:solidFill>
                <a:latin typeface="Georgia" panose="02040502050405020303" pitchFamily="18" charset="0"/>
              </a:rPr>
            </a:br>
            <a:r>
              <a:rPr lang="it-IT" sz="2200" b="1" i="1" dirty="0" smtClean="0">
                <a:latin typeface="Georgia" panose="02040502050405020303" pitchFamily="18" charset="0"/>
              </a:rPr>
              <a:t>GIORNATA </a:t>
            </a:r>
            <a:r>
              <a:rPr lang="it-IT" sz="2200" b="1" i="1" dirty="0" smtClean="0">
                <a:latin typeface="Georgia" panose="02040502050405020303" pitchFamily="18" charset="0"/>
              </a:rPr>
              <a:t>MONDIALE DELLA </a:t>
            </a:r>
            <a:r>
              <a:rPr lang="it-IT" sz="2200" b="1" i="1" dirty="0">
                <a:latin typeface="Georgia" panose="02040502050405020303" pitchFamily="18" charset="0"/>
              </a:rPr>
              <a:t>TERRA </a:t>
            </a:r>
            <a:br>
              <a:rPr lang="it-IT" sz="2200" b="1" i="1" dirty="0">
                <a:latin typeface="Georgia" panose="02040502050405020303" pitchFamily="18" charset="0"/>
              </a:rPr>
            </a:br>
            <a:r>
              <a:rPr lang="it-IT" sz="2200" b="1" i="1" dirty="0" err="1" smtClean="0">
                <a:solidFill>
                  <a:srgbClr val="333300"/>
                </a:solidFill>
                <a:latin typeface="Georgia" panose="02040502050405020303" pitchFamily="18" charset="0"/>
              </a:rPr>
              <a:t>a.s.</a:t>
            </a:r>
            <a:r>
              <a:rPr lang="it-IT" sz="2200" b="1" i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 </a:t>
            </a:r>
            <a:r>
              <a:rPr lang="it-IT" sz="2200" b="1" i="1" dirty="0">
                <a:solidFill>
                  <a:srgbClr val="333300"/>
                </a:solidFill>
                <a:latin typeface="Georgia" panose="02040502050405020303" pitchFamily="18" charset="0"/>
              </a:rPr>
              <a:t>2020-2021</a:t>
            </a:r>
            <a:r>
              <a:rPr lang="it-IT" sz="22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2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2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92080" y="5157192"/>
            <a:ext cx="3600400" cy="1320552"/>
          </a:xfrm>
        </p:spPr>
        <p:txBody>
          <a:bodyPr>
            <a:normAutofit fontScale="70000" lnSpcReduction="20000"/>
          </a:bodyPr>
          <a:lstStyle/>
          <a:p>
            <a:r>
              <a:rPr lang="it-IT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EARTH DAY</a:t>
            </a:r>
          </a:p>
          <a:p>
            <a:r>
              <a:rPr lang="it-IT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GIORNATA </a:t>
            </a:r>
            <a:r>
              <a:rPr lang="it-IT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DELLA </a:t>
            </a:r>
            <a:r>
              <a:rPr lang="it-IT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TERRA</a:t>
            </a:r>
          </a:p>
          <a:p>
            <a:r>
              <a:rPr lang="it-IT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22 APRILE 2021</a:t>
            </a:r>
            <a:endParaRPr lang="it-IT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endParaRPr lang="it-IT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rita e WDC insieme per salvare il mare dalla plastica - Mixer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2" y="404664"/>
            <a:ext cx="883489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7975" y="476672"/>
            <a:ext cx="8549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Bookman Old Style" panose="02050604050505020204" pitchFamily="18" charset="0"/>
              </a:rPr>
              <a:t>Oggi la mobilitazione internazionale in favore dell'Earth </a:t>
            </a:r>
            <a:r>
              <a:rPr lang="it-IT" sz="2400" b="1" dirty="0" err="1">
                <a:latin typeface="Bookman Old Style" panose="02050604050505020204" pitchFamily="18" charset="0"/>
              </a:rPr>
              <a:t>Day</a:t>
            </a:r>
            <a:r>
              <a:rPr lang="it-IT" sz="2400" b="1" dirty="0">
                <a:latin typeface="Bookman Old Style" panose="02050604050505020204" pitchFamily="18" charset="0"/>
              </a:rPr>
              <a:t> tocca oltre un miliardo di persone in tutto il mondo, molte delle quali si impegnano ogni giorno, non solo il 22 aprile, per tutelare e salvaguardare la Terra</a:t>
            </a:r>
            <a:r>
              <a:rPr lang="it-IT" sz="2400" b="1" dirty="0" smtClean="0">
                <a:latin typeface="Bookman Old Style" panose="02050604050505020204" pitchFamily="18" charset="0"/>
              </a:rPr>
              <a:t>. 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GRETA THUNBERG COMPIE 17 ANNI (IN PIAZZA) - MAM-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2" name="Picture 4" descr="Greta Thunberg a Torino il 13 dicembre: “Ci vediamo in piazza Castello” -  La Stam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68960"/>
            <a:ext cx="4416425" cy="312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 lotta di Leonardo DiCaprio per proteggere l'ambiente e ciò che ha  ottenuto fino ad ora - Curiosando si imp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75" y="3068960"/>
            <a:ext cx="410568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10 modi facili per aiutare il pianeta, adesso! - Cose da Mam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/>
        </p:blipFill>
        <p:spPr bwMode="auto">
          <a:xfrm>
            <a:off x="0" y="35705"/>
            <a:ext cx="9119204" cy="68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ocesi, dal 16 al 24 Maggio la settimana dedicata alla &quot;Laudato Sì&quot; -  L'Ancora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udato si'. Le parole di papa Francesco sulla custodia del creato - Barbara Baffetti - coperti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7560840" cy="61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 occasione della memoria liturgica di San Francesco (4 ottobre) il SPV  presenta una preziosa relazione di Mons. Mauro Piacenza : “L'influenza del Cantico  delle Creature nella letteratura e nelle composizioni artistiche” 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4" name="Picture 4" descr="cantico delle creature testo - Cerca con Google | San francesco, Immagin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1" y="283216"/>
            <a:ext cx="4201829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l cantico delle creature, comm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8" name="Picture 8" descr="Cantico delle Creature: il testo poetico più antico della letteratura  italian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9549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b="1" dirty="0" smtClean="0">
                <a:latin typeface="Algerian" panose="04020705040A02060702" pitchFamily="82" charset="0"/>
              </a:rPr>
              <a:t>Insieme…si può!!! </a:t>
            </a:r>
            <a:endParaRPr lang="it-IT" sz="6600" b="1" dirty="0">
              <a:latin typeface="Algerian" panose="04020705040A02060702" pitchFamily="82" charset="0"/>
            </a:endParaRPr>
          </a:p>
        </p:txBody>
      </p:sp>
      <p:pic>
        <p:nvPicPr>
          <p:cNvPr id="12290" name="Picture 2" descr="Unità di apprendimento: Un mondo pulito “Save the planet” – Scuola  dell'Infanzia &quot;Maria Bambin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1"/>
            <a:ext cx="6822149" cy="487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2722314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E’ inutile per l’uomo conquistare la Luna, se poi finisce per perdere la Terra (</a:t>
            </a:r>
            <a:r>
              <a:rPr lang="it-IT" sz="20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Francois </a:t>
            </a:r>
            <a:r>
              <a:rPr lang="it-IT" sz="2000" b="1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Mauriac</a:t>
            </a:r>
            <a:r>
              <a:rPr lang="it-IT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  <a:endParaRPr lang="it-IT" sz="32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Bambini Asiatici Che Abbracciano E Che Baciano Pianeta Terra Sorridente  Illustrazione Vettoriale - Illustrazione di celebri, intorno: 939243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1"/>
          <a:stretch/>
        </p:blipFill>
        <p:spPr bwMode="auto">
          <a:xfrm>
            <a:off x="2627784" y="2842513"/>
            <a:ext cx="5753289" cy="3596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95250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Giornata mondiale della Terra </a:t>
            </a:r>
            <a:endParaRPr lang="it-IT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1" y="1379538"/>
            <a:ext cx="5760641" cy="51458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La Giornata della </a:t>
            </a:r>
            <a:r>
              <a:rPr lang="it-IT" b="1" dirty="0" smtClean="0"/>
              <a:t>Terra  è una manifestazione internazionale per la sostenibilità ambientale e la salvaguardia del nostro pianeta. </a:t>
            </a:r>
          </a:p>
          <a:p>
            <a:pPr marL="0" indent="0" algn="just">
              <a:buNone/>
            </a:pPr>
            <a:r>
              <a:rPr lang="it-IT" b="1" dirty="0" smtClean="0"/>
              <a:t>L’Istituzione </a:t>
            </a:r>
            <a:r>
              <a:rPr lang="it-IT" b="1" dirty="0"/>
              <a:t>della</a:t>
            </a:r>
            <a:r>
              <a:rPr lang="it-IT" dirty="0"/>
              <a:t> </a:t>
            </a:r>
            <a:r>
              <a:rPr lang="it-IT" b="1" dirty="0"/>
              <a:t>Giornata mondiale della Terra</a:t>
            </a:r>
            <a:r>
              <a:rPr lang="it-IT" dirty="0"/>
              <a:t> si deve a </a:t>
            </a:r>
            <a:r>
              <a:rPr lang="it-IT" b="1" dirty="0"/>
              <a:t>John </a:t>
            </a:r>
            <a:r>
              <a:rPr lang="it-IT" b="1" dirty="0" smtClean="0"/>
              <a:t>Mc </a:t>
            </a:r>
            <a:r>
              <a:rPr lang="it-IT" b="1" dirty="0" err="1" smtClean="0"/>
              <a:t>Connell</a:t>
            </a:r>
            <a:r>
              <a:rPr lang="it-IT" dirty="0" smtClean="0"/>
              <a:t>, </a:t>
            </a:r>
            <a:r>
              <a:rPr lang="it-IT" dirty="0"/>
              <a:t>un attivista per la pace che si era interessato anche all’ecologia: credeva </a:t>
            </a:r>
            <a:r>
              <a:rPr lang="it-IT" dirty="0" smtClean="0"/>
              <a:t>nell’obbligo degli </a:t>
            </a:r>
            <a:r>
              <a:rPr lang="it-IT" dirty="0"/>
              <a:t>esseri </a:t>
            </a:r>
            <a:r>
              <a:rPr lang="it-IT" dirty="0" smtClean="0"/>
              <a:t>umani di occuparsi della terra e condividere le risorse in </a:t>
            </a:r>
            <a:r>
              <a:rPr lang="it-IT" dirty="0"/>
              <a:t>maniera equa. </a:t>
            </a:r>
            <a:r>
              <a:rPr lang="it-IT" b="1" dirty="0"/>
              <a:t>Nell’ottobre del 1969</a:t>
            </a:r>
            <a:r>
              <a:rPr lang="it-IT" dirty="0"/>
              <a:t>, durante la Conferenza </a:t>
            </a:r>
            <a:r>
              <a:rPr lang="it-IT" dirty="0" smtClean="0"/>
              <a:t>dell’UNESCO</a:t>
            </a:r>
            <a:r>
              <a:rPr lang="it-IT" dirty="0"/>
              <a:t> a San Francisco, </a:t>
            </a:r>
            <a:r>
              <a:rPr lang="it-IT" b="1" dirty="0" smtClean="0"/>
              <a:t>Mc </a:t>
            </a:r>
            <a:r>
              <a:rPr lang="it-IT" b="1" dirty="0" err="1" smtClean="0"/>
              <a:t>Connell</a:t>
            </a:r>
            <a:r>
              <a:rPr lang="it-IT" b="1" dirty="0" smtClean="0"/>
              <a:t> </a:t>
            </a:r>
            <a:r>
              <a:rPr lang="it-IT" b="1" dirty="0"/>
              <a:t>propose una giornata per celebrare la vita e la bellezza della Terra</a:t>
            </a:r>
            <a:r>
              <a:rPr lang="it-IT" dirty="0"/>
              <a:t> e per </a:t>
            </a:r>
            <a:r>
              <a:rPr lang="it-IT" b="1" dirty="0"/>
              <a:t>promuovere la </a:t>
            </a:r>
            <a:r>
              <a:rPr lang="it-IT" b="1" dirty="0" smtClean="0"/>
              <a:t>pace. </a:t>
            </a:r>
            <a:endParaRPr lang="it-IT" dirty="0"/>
          </a:p>
        </p:txBody>
      </p:sp>
      <p:sp>
        <p:nvSpPr>
          <p:cNvPr id="4" name="AutoShape 2" descr="John McConn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John McConne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John McConne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John McConnel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John McConnel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2" descr="John McConnel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4" descr="John McConnel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6" descr="John McConnell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8" descr="John McConnell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20" descr="John McConnell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70" name="Picture 22" descr="John McConn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76" y="1700808"/>
            <a:ext cx="2942916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226" y="1052736"/>
            <a:ext cx="3384376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</a:rPr>
              <a:t>La Giornata della Terra, </a:t>
            </a:r>
            <a:r>
              <a:rPr lang="it-IT" sz="2400" b="1" dirty="0" smtClean="0">
                <a:solidFill>
                  <a:srgbClr val="002060"/>
                </a:solidFill>
              </a:rPr>
              <a:t>nacque </a:t>
            </a:r>
            <a:r>
              <a:rPr lang="it-IT" sz="2400" b="1" dirty="0">
                <a:solidFill>
                  <a:srgbClr val="002060"/>
                </a:solidFill>
              </a:rPr>
              <a:t>dalla pubblicazione, nel </a:t>
            </a:r>
            <a:r>
              <a:rPr lang="it-IT" sz="2400" b="1" dirty="0" smtClean="0">
                <a:solidFill>
                  <a:srgbClr val="002060"/>
                </a:solidFill>
              </a:rPr>
              <a:t>1962</a:t>
            </a:r>
            <a:r>
              <a:rPr lang="it-IT" sz="2400" b="1" dirty="0">
                <a:solidFill>
                  <a:srgbClr val="002060"/>
                </a:solidFill>
              </a:rPr>
              <a:t>,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>
                <a:solidFill>
                  <a:srgbClr val="002060"/>
                </a:solidFill>
              </a:rPr>
              <a:t>del libro, manifesto </a:t>
            </a:r>
            <a:r>
              <a:rPr lang="it-IT" sz="2400" b="1" dirty="0" smtClean="0">
                <a:solidFill>
                  <a:srgbClr val="002060"/>
                </a:solidFill>
              </a:rPr>
              <a:t>ambientalista, </a:t>
            </a:r>
            <a:r>
              <a:rPr lang="it-IT" sz="2400" b="1" i="1" dirty="0" smtClean="0">
                <a:solidFill>
                  <a:srgbClr val="002060"/>
                </a:solidFill>
              </a:rPr>
              <a:t>Primavera silenziosa</a:t>
            </a:r>
            <a:r>
              <a:rPr lang="it-IT" sz="2400" b="1" dirty="0" smtClean="0">
                <a:solidFill>
                  <a:srgbClr val="002060"/>
                </a:solidFill>
              </a:rPr>
              <a:t>, della biologa statunitense</a:t>
            </a:r>
            <a:r>
              <a:rPr lang="it-IT" sz="2400" b="1" dirty="0">
                <a:solidFill>
                  <a:srgbClr val="002060"/>
                </a:solidFill>
              </a:rPr>
              <a:t> </a:t>
            </a:r>
            <a:r>
              <a:rPr lang="it-IT" sz="2400" b="1" dirty="0" err="1">
                <a:solidFill>
                  <a:srgbClr val="002060"/>
                </a:solidFill>
              </a:rPr>
              <a:t>Rachel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Carson. </a:t>
            </a: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Primavera silenziosa, la storia di Rachel Carson | Farmaceutica Young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5754572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all'Italia petrolizzata: Lo scoppio di Santa Barbara del 1969: da allora  zero trivelle nei mari di Califor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3"/>
            <a:ext cx="5832647" cy="2207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La catastrofe che sconvolse il MONDO</a:t>
            </a:r>
            <a:endParaRPr lang="it-IT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628801"/>
            <a:ext cx="8166573" cy="331236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b="1" i="1" dirty="0" smtClean="0">
                <a:latin typeface="Bookman Old Style" panose="02050604050505020204" pitchFamily="18" charset="0"/>
              </a:rPr>
              <a:t>Ma </a:t>
            </a:r>
            <a:r>
              <a:rPr lang="it-IT" b="1" i="1" dirty="0">
                <a:latin typeface="Bookman Old Style" panose="02050604050505020204" pitchFamily="18" charset="0"/>
              </a:rPr>
              <a:t>fu una catastrofe ambientale a innescare l’urgenza di fare qualcosa. Nel 1969 dal pozzo della Union </a:t>
            </a:r>
            <a:r>
              <a:rPr lang="it-IT" b="1" i="1" dirty="0" err="1">
                <a:latin typeface="Bookman Old Style" panose="02050604050505020204" pitchFamily="18" charset="0"/>
              </a:rPr>
              <a:t>Oil</a:t>
            </a:r>
            <a:r>
              <a:rPr lang="it-IT" b="1" i="1" dirty="0">
                <a:latin typeface="Bookman Old Style" panose="02050604050505020204" pitchFamily="18" charset="0"/>
              </a:rPr>
              <a:t> al largo di Santa Barbara, in California, in dieci giorni circa si riversarono in mare e sulle coste circa 100mila barili di petrolio greggio.</a:t>
            </a:r>
          </a:p>
          <a:p>
            <a:pPr marL="0" indent="0" algn="ctr">
              <a:buNone/>
            </a:pPr>
            <a:r>
              <a:rPr lang="it-IT" b="1" i="1" dirty="0">
                <a:latin typeface="Bookman Old Style" panose="02050604050505020204" pitchFamily="18" charset="0"/>
              </a:rPr>
              <a:t>Si scatenò una corsa contro il tempo per rimediare al disastro, ma nonostante questo rimasero uccisi molti uccelli, delfini, foche, leoni marini e l’ambiente circostante ne fu compromesso per anni.</a:t>
            </a:r>
          </a:p>
          <a:p>
            <a:endParaRPr lang="it-IT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Cosa fare??? 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b="1" dirty="0" smtClean="0">
                <a:latin typeface="Bookman Old Style" panose="02050604050505020204" pitchFamily="18" charset="0"/>
              </a:rPr>
              <a:t>Il senatore </a:t>
            </a:r>
            <a:r>
              <a:rPr lang="it-IT" b="1" dirty="0" err="1">
                <a:latin typeface="Bookman Old Style" panose="02050604050505020204" pitchFamily="18" charset="0"/>
              </a:rPr>
              <a:t>Gaylord</a:t>
            </a:r>
            <a:r>
              <a:rPr lang="it-IT" b="1" dirty="0">
                <a:latin typeface="Bookman Old Style" panose="02050604050505020204" pitchFamily="18" charset="0"/>
              </a:rPr>
              <a:t> Nelson</a:t>
            </a:r>
            <a:r>
              <a:rPr lang="it-IT" dirty="0">
                <a:latin typeface="Bookman Old Style" panose="02050604050505020204" pitchFamily="18" charset="0"/>
              </a:rPr>
              <a:t> decise che era arrivato il momento di portare le questioni ambientali all'attenzione del mondo.</a:t>
            </a:r>
          </a:p>
          <a:p>
            <a:pPr marL="0" indent="0" algn="ctr">
              <a:buNone/>
            </a:pPr>
            <a:r>
              <a:rPr lang="it-IT" i="1" dirty="0">
                <a:latin typeface="Bookman Old Style" panose="02050604050505020204" pitchFamily="18" charset="0"/>
              </a:rPr>
              <a:t>"Tutte le persone, a prescindere dall'etnia, dal sesso, dal proprio reddito o provenienza geografica, hanno il diritto ad un ambiente sano, equilibrato e sostenibile"</a:t>
            </a:r>
            <a:r>
              <a:rPr lang="it-IT" dirty="0">
                <a:latin typeface="Bookman Old Style" panose="02050604050505020204" pitchFamily="18" charset="0"/>
              </a:rPr>
              <a:t>, disse lo stesso senatore democratico-ambientalista in un discorso pubblico.</a:t>
            </a:r>
          </a:p>
          <a:p>
            <a:pPr marL="0" indent="0" algn="ctr">
              <a:buNone/>
            </a:pPr>
            <a:r>
              <a:rPr lang="it-IT" dirty="0">
                <a:latin typeface="Bookman Old Style" panose="02050604050505020204" pitchFamily="18" charset="0"/>
              </a:rPr>
              <a:t>Ed ecco che, sulla spinta dei movimenti ecologisti del 1970, </a:t>
            </a:r>
            <a:r>
              <a:rPr lang="it-IT" b="1" dirty="0">
                <a:latin typeface="Bookman Old Style" panose="02050604050505020204" pitchFamily="18" charset="0"/>
              </a:rPr>
              <a:t>l’ONU istituì la prima Giornata Mondiale della Terra</a:t>
            </a:r>
            <a:r>
              <a:rPr lang="it-IT" dirty="0">
                <a:latin typeface="Bookman Old Style" panose="02050604050505020204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0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7643193" cy="2448272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Bookman Old Style" panose="02050604050505020204" pitchFamily="18" charset="0"/>
              </a:rPr>
              <a:t>I gruppi </a:t>
            </a:r>
            <a:r>
              <a:rPr lang="it-IT" sz="2000" b="1" dirty="0" smtClean="0">
                <a:latin typeface="Bookman Old Style" panose="02050604050505020204" pitchFamily="18" charset="0"/>
              </a:rPr>
              <a:t>ecologisti utilizzano questa giornata come </a:t>
            </a:r>
            <a:r>
              <a:rPr lang="it-IT" sz="2000" b="1" dirty="0">
                <a:latin typeface="Bookman Old Style" panose="02050604050505020204" pitchFamily="18" charset="0"/>
              </a:rPr>
              <a:t>occasione per valutare le problematiche del pianeta: l'inquinamento di aria, acqua e suolo, la distruzione degli ecosistemi, le migliaia di piante e specie animali che scompaiono, e l'esaurimento delle risorse non rinnovabili (carbone, petrolio, gas naturali).</a:t>
            </a:r>
            <a:br>
              <a:rPr lang="it-IT" sz="2000" b="1" dirty="0">
                <a:latin typeface="Bookman Old Style" panose="02050604050505020204" pitchFamily="18" charset="0"/>
              </a:rPr>
            </a:br>
            <a:endParaRPr lang="it-IT" sz="20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ome difendersi dall'inquinamento atmosferico - Energ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186909" cy="3274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vono urgenti misure legislative per arrestare deforestazione e  distruzione degli ecosistemi | L'Huff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60908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ESTINZIONE DI SPECIE ANIM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ESTINZIONE DI SPECIE ANIMA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6" name="Picture 8" descr="Ogni anno scompaiono migliaia di specie vegetali e animali&quot; - ZENIT -  Itali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2158"/>
            <a:ext cx="4680520" cy="62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 uno zoo canadese manca il bambù, rimandati in Cina i due panda giganti.  | PetNews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792"/>
            <a:ext cx="5352529" cy="4772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isorse Esauribili: Cosa Sono e Quali S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orse Esauribili: Cosa Sono e Quali So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Energie non Rinnovabili - VGS - Soluzioni Fotovoltaiche Itali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84984"/>
            <a:ext cx="3387926" cy="338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8" descr="Energie rinnovabili: principali fonti rinnovabili di energ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2" name="Picture 10" descr="Energie rinnovabili: principali fonti rinnovabili di ene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7036"/>
            <a:ext cx="8207697" cy="3028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 rot="536650">
            <a:off x="4304130" y="3985736"/>
            <a:ext cx="4540123" cy="2009641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Bookman Old Style" panose="02050604050505020204" pitchFamily="18" charset="0"/>
              </a:rPr>
              <a:t>Energie rinnovabili/ energie non rinnovabili </a:t>
            </a:r>
            <a:endParaRPr lang="it-IT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Non abbiamo un pianeta B per cui dobbiamo salvaguardare la nostra amata TERRA !!! </a:t>
            </a:r>
            <a:endParaRPr lang="it-IT" b="1" dirty="0"/>
          </a:p>
        </p:txBody>
      </p:sp>
      <p:pic>
        <p:nvPicPr>
          <p:cNvPr id="4098" name="Picture 2" descr="Energie non Rinnovabili - VGS - Soluzioni Fotovoltaiche Itali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4101"/>
            <a:ext cx="8136904" cy="47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99</Words>
  <Application>Microsoft Office PowerPoint</Application>
  <PresentationFormat>Presentazione su schermo (4:3)</PresentationFormat>
  <Paragraphs>23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ISTITUTO COMPRENSIVO CAMPORA-AIELLO  Scuola Secondaria di primo grado plesso di Campora  GIORNATA MONDIALE DELLA TERRA  a.s. 2020-2021 </vt:lpstr>
      <vt:lpstr>Giornata mondiale della Terra </vt:lpstr>
      <vt:lpstr>Presentazione standard di PowerPoint</vt:lpstr>
      <vt:lpstr>La catastrofe che sconvolse il MONDO</vt:lpstr>
      <vt:lpstr>Cosa fare??? </vt:lpstr>
      <vt:lpstr>I gruppi ecologisti utilizzano questa giornata come occasione per valutare le problematiche del pianeta: l'inquinamento di aria, acqua e suolo, la distruzione degli ecosistemi, le migliaia di piante e specie animali che scompaiono, e l'esaurimento delle risorse non rinnovabili (carbone, petrolio, gas naturali). </vt:lpstr>
      <vt:lpstr>Presentazione standard di PowerPoint</vt:lpstr>
      <vt:lpstr>Energie rinnovabili/ energie non rinnovabili </vt:lpstr>
      <vt:lpstr>Non abbiamo un pianeta B per cui dobbiamo salvaguardare la nostra amata TERRA !!!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Insieme…si può!!! </vt:lpstr>
      <vt:lpstr>E’ inutile per l’uomo conquistare la Luna, se poi finisce per perdere la Terra (Francois Mauriac)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CAMPORA-AIELLO  Scuola Secondaria di primo grado plesso di Campora  GIORNATA DELLA TERRA  A.S. 2020-2021</dc:title>
  <dc:creator>Ada</dc:creator>
  <cp:lastModifiedBy>Ada</cp:lastModifiedBy>
  <cp:revision>29</cp:revision>
  <dcterms:created xsi:type="dcterms:W3CDTF">2021-04-21T07:51:21Z</dcterms:created>
  <dcterms:modified xsi:type="dcterms:W3CDTF">2021-04-23T15:56:31Z</dcterms:modified>
</cp:coreProperties>
</file>